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59" r:id="rId2"/>
    <p:sldId id="260" r:id="rId3"/>
    <p:sldId id="269" r:id="rId4"/>
    <p:sldId id="265" r:id="rId5"/>
    <p:sldId id="273" r:id="rId6"/>
    <p:sldId id="270" r:id="rId7"/>
    <p:sldId id="271" r:id="rId8"/>
    <p:sldId id="272" r:id="rId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FAB716-E46F-46DF-8A66-92B3D66EE39F}" type="datetimeFigureOut">
              <a:rPr lang="it-IT" smtClean="0"/>
              <a:t>28/09/2022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B09A30-BA4A-43BC-813E-20A5AAEFFB6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5396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B09A30-BA4A-43BC-813E-20A5AAEFFB6C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7307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olo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/>
              <a:t>Fare clic per modificare lo stile del sottotitolo dello schema</a:t>
            </a:r>
            <a:endParaRPr kumimoji="0" lang="en-US"/>
          </a:p>
        </p:txBody>
      </p:sp>
      <p:sp>
        <p:nvSpPr>
          <p:cNvPr id="16" name="Segnaposto data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t>28/09/2022</a:t>
            </a:fld>
            <a:endParaRPr lang="it-IT"/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6DFE093-B110-4571-A8E0-B32F886662BA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t>28/09/2022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FE093-B110-4571-A8E0-B32F886662BA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t>28/09/2022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FE093-B110-4571-A8E0-B32F886662BA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olo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27" name="Segnaposto contenuto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25" name="Segnaposto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t>28/09/2022</a:t>
            </a:fld>
            <a:endParaRPr lang="it-IT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it-IT"/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6DFE093-B110-4571-A8E0-B32F886662BA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egnaposto testo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</p:txBody>
      </p:sp>
      <p:sp>
        <p:nvSpPr>
          <p:cNvPr id="19" name="Segnaposto data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t>28/09/2022</a:t>
            </a:fld>
            <a:endParaRPr lang="it-IT"/>
          </a:p>
        </p:txBody>
      </p:sp>
      <p:sp>
        <p:nvSpPr>
          <p:cNvPr id="11" name="Segnaposto piè di pagina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FE093-B110-4571-A8E0-B32F886662BA}" type="slidenum">
              <a:rPr lang="it-IT" smtClean="0"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olo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14" name="Segnaposto contenuto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13" name="Segnaposto contenuto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21" name="Segnaposto data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t>28/09/2022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1" name="Segnaposto numero diapositiva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FE093-B110-4571-A8E0-B32F886662BA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</p:txBody>
      </p:sp>
      <p:sp>
        <p:nvSpPr>
          <p:cNvPr id="25" name="Segnaposto testo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28" name="Segnaposto contenuto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t>28/09/2022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6DFE093-B110-4571-A8E0-B32F886662BA}" type="slidenum">
              <a:rPr lang="it-IT" smtClean="0"/>
              <a:t>‹N›</a:t>
            </a:fld>
            <a:endParaRPr lang="it-IT"/>
          </a:p>
        </p:txBody>
      </p:sp>
      <p:sp>
        <p:nvSpPr>
          <p:cNvPr id="11" name="Connettore 1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12" name="Segnaposto data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t>28/09/2022</a:t>
            </a:fld>
            <a:endParaRPr lang="it-IT"/>
          </a:p>
        </p:txBody>
      </p:sp>
      <p:sp>
        <p:nvSpPr>
          <p:cNvPr id="21" name="Segnaposto piè di pagina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FE093-B110-4571-A8E0-B32F886662BA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t>28/09/2022</a:t>
            </a:fld>
            <a:endParaRPr lang="it-IT"/>
          </a:p>
        </p:txBody>
      </p:sp>
      <p:sp>
        <p:nvSpPr>
          <p:cNvPr id="24" name="Segnaposto piè di pagina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FE093-B110-4571-A8E0-B32F886662BA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olo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26" name="Segnaposto testo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</p:txBody>
      </p:sp>
      <p:sp>
        <p:nvSpPr>
          <p:cNvPr id="14" name="Segnaposto contenuto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25" name="Segnaposto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t>28/09/2022</a:t>
            </a:fld>
            <a:endParaRPr lang="it-IT"/>
          </a:p>
        </p:txBody>
      </p:sp>
      <p:sp>
        <p:nvSpPr>
          <p:cNvPr id="29" name="Segnaposto piè di pagina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FE093-B110-4571-A8E0-B32F886662BA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immagine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/>
              <a:t>Fare clic sull'icona per inserire un'immagine</a:t>
            </a:r>
            <a:endParaRPr kumimoji="0" lang="en-US" dirty="0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t>28/09/2022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1" name="Segnaposto numero diapositiva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FE093-B110-4571-A8E0-B32F886662BA}" type="slidenum">
              <a:rPr lang="it-IT" smtClean="0"/>
              <a:t>‹N›</a:t>
            </a:fld>
            <a:endParaRPr lang="it-IT"/>
          </a:p>
        </p:txBody>
      </p:sp>
      <p:sp>
        <p:nvSpPr>
          <p:cNvPr id="17" name="Titolo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26" name="Segnaposto testo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Segnaposto testo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  <a:p>
            <a:pPr lvl="1" eaLnBrk="1" latinLnBrk="0" hangingPunct="1"/>
            <a:r>
              <a:rPr kumimoji="0" lang="it-IT"/>
              <a:t>Secondo livello</a:t>
            </a:r>
          </a:p>
          <a:p>
            <a:pPr lvl="2" eaLnBrk="1" latinLnBrk="0" hangingPunct="1"/>
            <a:r>
              <a:rPr kumimoji="0" lang="it-IT"/>
              <a:t>Terzo livello</a:t>
            </a:r>
          </a:p>
          <a:p>
            <a:pPr lvl="3" eaLnBrk="1" latinLnBrk="0" hangingPunct="1"/>
            <a:r>
              <a:rPr kumimoji="0" lang="it-IT"/>
              <a:t>Quarto livello</a:t>
            </a:r>
          </a:p>
          <a:p>
            <a:pPr lvl="4" eaLnBrk="1" latinLnBrk="0" hangingPunct="1"/>
            <a:r>
              <a:rPr kumimoji="0" lang="it-IT"/>
              <a:t>Quinto livello</a:t>
            </a:r>
            <a:endParaRPr kumimoji="0" lang="en-US"/>
          </a:p>
        </p:txBody>
      </p:sp>
      <p:sp>
        <p:nvSpPr>
          <p:cNvPr id="11" name="Segnaposto data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9AEFFD1-0642-406E-9CE3-497BA4C25495}" type="datetimeFigureOut">
              <a:rPr lang="it-IT" smtClean="0"/>
              <a:t>28/09/2022</a:t>
            </a:fld>
            <a:endParaRPr lang="it-IT"/>
          </a:p>
        </p:txBody>
      </p:sp>
      <p:sp>
        <p:nvSpPr>
          <p:cNvPr id="28" name="Segnaposto piè di pagina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6DFE093-B110-4571-A8E0-B32F886662BA}" type="slidenum">
              <a:rPr lang="it-IT" smtClean="0"/>
              <a:t>‹N›</a:t>
            </a:fld>
            <a:endParaRPr lang="it-IT"/>
          </a:p>
        </p:txBody>
      </p:sp>
      <p:sp>
        <p:nvSpPr>
          <p:cNvPr id="10" name="Segnaposto titolo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Connettore 1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Seconda%20Tappa%20-%20Allegato%201.doc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Seconda%20Tappa%20-%20Allegato%203.docx" TargetMode="External"/><Relationship Id="rId2" Type="http://schemas.openxmlformats.org/officeDocument/2006/relationships/hyperlink" Target="Seconda%20Tappa%20-%20Allegato%202.docx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hyperlink" Target="Seconda%20Tappa%20-%20Allegato%204.docx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Seconda%20Tappa%20-%20Allegato%206.docx" TargetMode="External"/><Relationship Id="rId2" Type="http://schemas.openxmlformats.org/officeDocument/2006/relationships/hyperlink" Target="Seconda%20Tappa%20-%20Allegato%205.docx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Seconda%20Tappa%20-%20Allegato%207.docx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Seconda%20Tappa%20-%20Allegato%209.docx" TargetMode="External"/><Relationship Id="rId2" Type="http://schemas.openxmlformats.org/officeDocument/2006/relationships/hyperlink" Target="Seconda%20Tappa%20-%20Allegato%208.docx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Seconda%20Tappa%20-%20Allegato%2010.docx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Fatti di voce - Azione Cattolica Italian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934203"/>
            <a:ext cx="9144032" cy="492368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42844" y="4500570"/>
            <a:ext cx="8858312" cy="1222375"/>
          </a:xfrm>
        </p:spPr>
        <p:txBody>
          <a:bodyPr>
            <a:normAutofit fontScale="90000"/>
          </a:bodyPr>
          <a:lstStyle/>
          <a:p>
            <a:r>
              <a:rPr lang="it-IT" sz="4400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seconda tappa            </a:t>
            </a:r>
            <a:r>
              <a:rPr lang="it-IT" sz="7200" i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dare voce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785786" y="5903893"/>
            <a:ext cx="7715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>
                <a:latin typeface="Calibri" pitchFamily="34" charset="0"/>
                <a:cs typeface="Calibri" pitchFamily="34" charset="0"/>
              </a:rPr>
              <a:t>PERCORSO FORMATIVO PER GRUPPO ADULTI </a:t>
            </a:r>
          </a:p>
          <a:p>
            <a:pPr algn="ctr"/>
            <a:r>
              <a:rPr lang="it-IT" sz="2800" dirty="0">
                <a:latin typeface="Calibri" pitchFamily="34" charset="0"/>
                <a:cs typeface="Calibri" pitchFamily="34" charset="0"/>
              </a:rPr>
              <a:t>2022-2023</a:t>
            </a:r>
          </a:p>
        </p:txBody>
      </p:sp>
      <p:pic>
        <p:nvPicPr>
          <p:cNvPr id="4099" name="Picture 3" descr="C:\Users\Chiara\Desktop\9788832713350_0_536_0_7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1071546"/>
            <a:ext cx="5214974" cy="271935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" name="Picture 4" descr="Sca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14290"/>
            <a:ext cx="2813714" cy="4431600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25D67DB-DF49-4B42-B82F-C28E9A4DE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682476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it-IT" sz="4000" dirty="0"/>
              <a:t>INTRODUZIONE</a:t>
            </a:r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A83FE927-EC4E-45DF-A845-F544208FD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554162"/>
            <a:ext cx="7920880" cy="452596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Per tutta la vita Giovanni ha ascoltato prima e dato voce poi a quel sussulto di gioia che l’ha avvolto già nel grembo di Elisabetta; un turbine di amore che ha segnato la sua esistenza e ha coltivato nel cuore.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Non deve essere stato facile per Giovanni dare voce alle sue emozioni, ai suoi dubbi, ai suoi sogni, innalzare e annunciare al mondo quel cugino speciale con il quale giocava tra le vigne di </a:t>
            </a:r>
            <a:r>
              <a:rPr lang="it-IT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Ein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Kerem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e sedeva alla scuola di Zaccaria. 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Dopo aver predicato tanto, la realtà non sembra essere all'altezza delle sue attese. L'aspettativa di Giovanni rispecchia quella delle nostre comunità, che dopo aver speso tempo e fatiche, inventiva e predicazioni virgola e mandato missionari in giro per il mondo, si trovano con chiese vuote, fedeli non praticanti e neanche un prete per chiacchierare… </a:t>
            </a:r>
          </a:p>
          <a:p>
            <a:pPr marL="0" indent="0" algn="r">
              <a:buNone/>
            </a:pPr>
            <a:r>
              <a:rPr lang="it-IT" sz="1600" i="1" dirty="0">
                <a:latin typeface="Calibri" panose="020F0502020204030204" pitchFamily="34" charset="0"/>
                <a:cs typeface="Calibri" panose="020F0502020204030204" pitchFamily="34" charset="0"/>
                <a:hlinkClick r:id="rId2" action="ppaction://hlinkfile"/>
              </a:rPr>
              <a:t>Allegato 1 (preghiere) </a:t>
            </a:r>
            <a:endParaRPr lang="it-IT" sz="16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495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/>
          </p:cNvSpPr>
          <p:nvPr/>
        </p:nvSpPr>
        <p:spPr>
          <a:xfrm>
            <a:off x="301752" y="457200"/>
            <a:ext cx="8686800" cy="841248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defTabSz="914400" fontAlgn="auto"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it-IT" sz="3600" b="0" i="0" u="none" strike="noStrike" cap="all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La vita si racconta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xmlns="" id="{B2F2837E-9923-4E9D-87C4-8D39DF804EB2}"/>
              </a:ext>
            </a:extLst>
          </p:cNvPr>
          <p:cNvSpPr txBox="1"/>
          <p:nvPr/>
        </p:nvSpPr>
        <p:spPr>
          <a:xfrm>
            <a:off x="107504" y="1412776"/>
            <a:ext cx="8683752" cy="4868416"/>
          </a:xfrm>
          <a:prstGeom prst="rect">
            <a:avLst/>
          </a:prstGeom>
        </p:spPr>
        <p:txBody>
          <a:bodyPr vert="horz" rtlCol="0">
            <a:normAutofit lnSpcReduction="10000"/>
          </a:bodyPr>
          <a:lstStyle/>
          <a:p>
            <a:pPr marL="285750" indent="-285750">
              <a:spcBef>
                <a:spcPct val="20000"/>
              </a:spcBef>
              <a:buClr>
                <a:schemeClr val="accent1"/>
              </a:buClr>
              <a:buFont typeface="Wingdings 2"/>
              <a:buChar char="Ü"/>
            </a:pPr>
            <a:r>
              <a:rPr lang="it-IT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NEL TACCUINO: La mia voce</a:t>
            </a:r>
          </a:p>
          <a:p>
            <a:pPr lvl="1" algn="just">
              <a:buClr>
                <a:schemeClr val="accent1"/>
              </a:buClr>
            </a:pPr>
            <a:r>
              <a:rPr lang="it-IT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Recuperiamo dalla memoria e annotiamo sul taccuino una o più situazioni della nostra vita in cui abbiamo/non abbiamo avuto il coraggio di dare voce a noi stessi oppure ci siamo sentiti/non ci siamo sentiti davvero ascoltati dagli altri in profondità, e ciò che in queste esperienze hanno generato in noi. </a:t>
            </a:r>
          </a:p>
          <a:p>
            <a:pPr lvl="1" algn="just">
              <a:buClr>
                <a:schemeClr val="accent1"/>
              </a:buClr>
            </a:pPr>
            <a:r>
              <a:rPr lang="it-IT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Poi raccontiamo in gruppo.                                               </a:t>
            </a:r>
            <a:r>
              <a:rPr lang="it-IT" sz="1600" i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 action="ppaction://hlinkfile"/>
              </a:rPr>
              <a:t>Allegato 2</a:t>
            </a:r>
            <a:endParaRPr lang="it-IT" sz="1600" i="1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algn="just">
              <a:buClr>
                <a:schemeClr val="accent1"/>
              </a:buClr>
            </a:pPr>
            <a:endParaRPr lang="it-IT" sz="140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spcBef>
                <a:spcPct val="20000"/>
              </a:spcBef>
              <a:buClr>
                <a:schemeClr val="accent1"/>
              </a:buClr>
              <a:buFont typeface="Wingdings 2"/>
              <a:buChar char="Ü"/>
            </a:pPr>
            <a:r>
              <a:rPr lang="it-IT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GIOCO: Riunione di condominio.                                  </a:t>
            </a:r>
            <a:r>
              <a:rPr lang="it-IT" sz="1600" i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 action="ppaction://hlinkfile"/>
              </a:rPr>
              <a:t>Allegato 3</a:t>
            </a:r>
            <a:endParaRPr lang="it-IT" sz="1600" b="1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spcBef>
                <a:spcPct val="20000"/>
              </a:spcBef>
              <a:buClr>
                <a:schemeClr val="accent1"/>
              </a:buClr>
              <a:buFont typeface="Wingdings 2"/>
              <a:buChar char="Ü"/>
            </a:pPr>
            <a:endParaRPr lang="it-IT" sz="1400" b="1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spcBef>
                <a:spcPct val="20000"/>
              </a:spcBef>
              <a:buClr>
                <a:schemeClr val="accent1"/>
              </a:buClr>
              <a:buFont typeface="Wingdings 2"/>
              <a:buChar char="Ü"/>
            </a:pPr>
            <a:r>
              <a:rPr lang="it-IT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ALLO SPECCHIO: Burattini o liberi? </a:t>
            </a:r>
          </a:p>
          <a:p>
            <a:pPr lvl="1">
              <a:spcBef>
                <a:spcPct val="20000"/>
              </a:spcBef>
              <a:buClr>
                <a:schemeClr val="accent1"/>
              </a:buClr>
            </a:pPr>
            <a:r>
              <a:rPr lang="it-IT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Ascoltiamo insieme la canzone </a:t>
            </a:r>
            <a:r>
              <a:rPr lang="it-IT" i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 gatto e la volpe, </a:t>
            </a:r>
            <a:r>
              <a:rPr lang="it-IT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 Bennato.</a:t>
            </a:r>
          </a:p>
          <a:p>
            <a:pPr lvl="1" algn="just">
              <a:buClr>
                <a:schemeClr val="accent1"/>
              </a:buClr>
            </a:pPr>
            <a:r>
              <a:rPr lang="it-IT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Richiamiamo alcuni grandi temi che negli ultimi anni stanno avendo grande risonanza nel dibattito pubblico e sui mezzi di comunicazione di massa, orientando fortemente e acriticamente l’opinione pubblica.</a:t>
            </a:r>
          </a:p>
          <a:p>
            <a:pPr lvl="1" algn="just">
              <a:buClr>
                <a:schemeClr val="accent1"/>
              </a:buClr>
            </a:pPr>
            <a:r>
              <a:rPr lang="it-IT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Poi raccontiamo in gruppo un fatto della nostra vita in cui ci siamo pentiti di aver compiuto una scelta più o meno importante , non tanto ascoltando la voce della nostra coscienza, quanto lasciandoci influenzare dalle voci martellanti della società intorno a noi.</a:t>
            </a:r>
            <a:r>
              <a:rPr lang="it-IT" i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                                                               </a:t>
            </a:r>
            <a:r>
              <a:rPr lang="it-IT" sz="1600" i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 action="ppaction://hlinkfile"/>
              </a:rPr>
              <a:t>Allegato 4</a:t>
            </a:r>
            <a:endParaRPr lang="it-IT" sz="1600" b="1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buClr>
                <a:schemeClr val="accent1"/>
              </a:buClr>
            </a:pPr>
            <a:endParaRPr lang="it-IT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9F1F1436-0498-4C9E-8741-2DAE307857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4625" y="2492896"/>
            <a:ext cx="2619375" cy="174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D9BBB5D9-5544-4999-99F2-A9BD08AB8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725466"/>
            <a:ext cx="8686800" cy="841248"/>
          </a:xfrm>
        </p:spPr>
        <p:txBody>
          <a:bodyPr>
            <a:noAutofit/>
          </a:bodyPr>
          <a:lstStyle/>
          <a:p>
            <a:r>
              <a:rPr lang="it-IT" dirty="0"/>
              <a:t>La parola illumina</a:t>
            </a:r>
            <a:br>
              <a:rPr lang="it-IT" dirty="0"/>
            </a:b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73869FD7-2258-4FA4-A6F3-8FDADD8A2E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4800" y="1340768"/>
            <a:ext cx="8515672" cy="54006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it-IT" sz="2300" b="1" i="1" dirty="0">
                <a:latin typeface="Calibri" panose="020F0502020204030204" pitchFamily="34" charset="0"/>
                <a:cs typeface="Calibri" panose="020F0502020204030204" pitchFamily="34" charset="0"/>
              </a:rPr>
              <a:t>Dal vangelo secondo Matteo (11,1-11)</a:t>
            </a:r>
          </a:p>
          <a:p>
            <a:pPr marL="0" indent="0">
              <a:buNone/>
            </a:pPr>
            <a:endParaRPr lang="it-IT" sz="10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0050" lvl="1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300" dirty="0">
                <a:latin typeface="Calibri" panose="020F0502020204030204" pitchFamily="34" charset="0"/>
                <a:cs typeface="Calibri" panose="020F0502020204030204" pitchFamily="34" charset="0"/>
              </a:rPr>
              <a:t>Quando Gesù ebbe terminato di dare queste istruzioni ai suoi dodici discepoli, partì di là per insegnare e predicare nelle loro città.</a:t>
            </a:r>
          </a:p>
          <a:p>
            <a:pPr marL="400050" lvl="1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300" dirty="0">
                <a:latin typeface="Calibri" panose="020F0502020204030204" pitchFamily="34" charset="0"/>
                <a:cs typeface="Calibri" panose="020F0502020204030204" pitchFamily="34" charset="0"/>
              </a:rPr>
              <a:t>Giovanni, che era in carcere, avendo sentito parlare delle opere del Cristo, per mezzo dei suoi discepoli mandò a dirgli: «Sei tu colui che deve venire o dobbiamo aspettare un altro?». Gesù rispose loro: «Andate e riferite a Giovanni ciò che udite e vedete: i ciechi riacquistano la vista, gli zoppi camminano, i lebbrosi sono purificati, i sordi odono, i morti risuscitano, ai poveri è annunciato il Vangelo. E beato è colui che non trova in me motivo di scandalo!».</a:t>
            </a:r>
          </a:p>
          <a:p>
            <a:pPr marL="400050" lvl="1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300" dirty="0">
                <a:latin typeface="Calibri" panose="020F0502020204030204" pitchFamily="34" charset="0"/>
                <a:cs typeface="Calibri" panose="020F0502020204030204" pitchFamily="34" charset="0"/>
              </a:rPr>
              <a:t>Mentre quelli se ne andavano, Gesù si mise a parlare di Giovanni alle folle: «Che cosa siete andati a vedere nel deserto? Una canna sbattuta dal vento? Allora, che cosa siete andati a vedere? Un uomo vestito con abiti di lusso? Ecco, quelli che vestono abiti di lusso stanno nei palazzi dei re! Ebbene, che cosa siete andati a vedere? Un profeta? Sì, io vi dico, anzi, più che un profeta. Egli è colui del quale sta scritto:</a:t>
            </a:r>
          </a:p>
          <a:p>
            <a:pPr marL="400050" lvl="1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300" i="1" dirty="0">
                <a:latin typeface="Calibri" panose="020F0502020204030204" pitchFamily="34" charset="0"/>
                <a:cs typeface="Calibri" panose="020F0502020204030204" pitchFamily="34" charset="0"/>
              </a:rPr>
              <a:t>Ecco, dinanzi a te io mando il mio messaggero,</a:t>
            </a:r>
          </a:p>
          <a:p>
            <a:pPr marL="400050" lvl="1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300" i="1" dirty="0">
                <a:latin typeface="Calibri" panose="020F0502020204030204" pitchFamily="34" charset="0"/>
                <a:cs typeface="Calibri" panose="020F0502020204030204" pitchFamily="34" charset="0"/>
              </a:rPr>
              <a:t>davanti a te egli preparerà la tua via.</a:t>
            </a:r>
          </a:p>
          <a:p>
            <a:pPr marL="400050" lvl="1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t-IT" sz="2300" dirty="0">
                <a:latin typeface="Calibri" panose="020F0502020204030204" pitchFamily="34" charset="0"/>
                <a:cs typeface="Calibri" panose="020F0502020204030204" pitchFamily="34" charset="0"/>
              </a:rPr>
              <a:t>In verità io vi dico: fra i nati da donna non è sorto alcuno più grande di Giovanni il Battista; ma il più piccolo nel regno dei cieli è più grande di lui».</a:t>
            </a:r>
          </a:p>
          <a:p>
            <a:pPr marL="0" indent="0">
              <a:buNone/>
            </a:pPr>
            <a:endParaRPr lang="it-IT" sz="1800" i="1" dirty="0"/>
          </a:p>
        </p:txBody>
      </p:sp>
    </p:spTree>
    <p:extLst>
      <p:ext uri="{BB962C8B-B14F-4D97-AF65-F5344CB8AC3E}">
        <p14:creationId xmlns:p14="http://schemas.microsoft.com/office/powerpoint/2010/main" val="635687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D9BBB5D9-5544-4999-99F2-A9BD08AB8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725466"/>
            <a:ext cx="8686800" cy="841248"/>
          </a:xfrm>
        </p:spPr>
        <p:txBody>
          <a:bodyPr>
            <a:noAutofit/>
          </a:bodyPr>
          <a:lstStyle/>
          <a:p>
            <a:r>
              <a:rPr lang="it-IT" dirty="0"/>
              <a:t>La parola illumina</a:t>
            </a:r>
            <a:br>
              <a:rPr lang="it-IT" dirty="0"/>
            </a:br>
            <a:endParaRPr lang="it-IT" dirty="0"/>
          </a:p>
        </p:txBody>
      </p:sp>
      <p:sp>
        <p:nvSpPr>
          <p:cNvPr id="9" name="Segnaposto contenuto 2">
            <a:extLst>
              <a:ext uri="{FF2B5EF4-FFF2-40B4-BE49-F238E27FC236}">
                <a16:creationId xmlns:a16="http://schemas.microsoft.com/office/drawing/2014/main" xmlns="" id="{63E25EBE-0F94-4C56-ACE9-0E9212A337EC}"/>
              </a:ext>
            </a:extLst>
          </p:cNvPr>
          <p:cNvSpPr txBox="1">
            <a:spLocks/>
          </p:cNvSpPr>
          <p:nvPr/>
        </p:nvSpPr>
        <p:spPr>
          <a:xfrm>
            <a:off x="899592" y="1600200"/>
            <a:ext cx="7848872" cy="453233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L’ARTE AIUTA A MEDITARE IL VANGELO</a:t>
            </a:r>
          </a:p>
          <a:p>
            <a:pPr marL="400050" lvl="1" indent="0" algn="just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Il profeta dell’Altissimo rappresentato in un’opera del pittore quattrocentesco Giovanni di Paolo.</a:t>
            </a:r>
          </a:p>
          <a:p>
            <a:pPr marL="0" indent="0" algn="r">
              <a:buNone/>
            </a:pPr>
            <a:r>
              <a:rPr lang="it-IT" sz="1600" i="1" dirty="0">
                <a:latin typeface="Calibri" panose="020F0502020204030204" pitchFamily="34" charset="0"/>
                <a:cs typeface="Calibri" panose="020F0502020204030204" pitchFamily="34" charset="0"/>
                <a:hlinkClick r:id="rId2" action="ppaction://hlinkfile"/>
              </a:rPr>
              <a:t>Allegato 5</a:t>
            </a:r>
            <a:endParaRPr lang="it-IT" sz="16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COSA DICE LA PAROLA ALLA MIA VITA</a:t>
            </a:r>
          </a:p>
          <a:p>
            <a:pPr marL="0" indent="0" algn="r">
              <a:buNone/>
            </a:pPr>
            <a:r>
              <a:rPr lang="it-IT" sz="1600" i="1" dirty="0">
                <a:latin typeface="Calibri" panose="020F0502020204030204" pitchFamily="34" charset="0"/>
                <a:cs typeface="Calibri" panose="020F0502020204030204" pitchFamily="34" charset="0"/>
                <a:hlinkClick r:id="rId3" action="ppaction://hlinkfile"/>
              </a:rPr>
              <a:t>Allegato 6</a:t>
            </a:r>
            <a:endParaRPr lang="it-IT" sz="16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>
              <a:buNone/>
            </a:pPr>
            <a:endParaRPr lang="it-IT" sz="16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ALTRI TESTI</a:t>
            </a:r>
          </a:p>
          <a:p>
            <a:pPr marL="400050" lvl="1" indent="0">
              <a:buNone/>
            </a:pP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Catechismo degli Adulti, Progetto formativo dell’Azione cattolica italiana, </a:t>
            </a:r>
            <a:r>
              <a:rPr lang="it-IT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Evangelii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gaudium</a:t>
            </a:r>
            <a:endParaRPr lang="it-IT" sz="1800" b="1" i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 algn="r">
              <a:buNone/>
            </a:pPr>
            <a:r>
              <a:rPr lang="it-IT" sz="1600" i="1" dirty="0">
                <a:latin typeface="Calibri" panose="020F0502020204030204" pitchFamily="34" charset="0"/>
                <a:cs typeface="Calibri" panose="020F0502020204030204" pitchFamily="34" charset="0"/>
                <a:hlinkClick r:id="rId4" action="ppaction://hlinkfile"/>
              </a:rPr>
              <a:t>Allegato 7</a:t>
            </a:r>
            <a:endParaRPr lang="it-IT" sz="16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Wingdings 2"/>
              <a:buNone/>
            </a:pPr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Wingdings 2"/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40022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5D3EF07F-63B6-47BA-AE26-A46CF5C06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786" y="692696"/>
            <a:ext cx="8686800" cy="841248"/>
          </a:xfrm>
        </p:spPr>
        <p:txBody>
          <a:bodyPr>
            <a:normAutofit fontScale="90000"/>
          </a:bodyPr>
          <a:lstStyle/>
          <a:p>
            <a:r>
              <a:rPr lang="it-IT" sz="4000" dirty="0"/>
              <a:t>La vita cambia</a:t>
            </a:r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sp>
        <p:nvSpPr>
          <p:cNvPr id="13" name="Segnaposto contenuto 2">
            <a:extLst>
              <a:ext uri="{FF2B5EF4-FFF2-40B4-BE49-F238E27FC236}">
                <a16:creationId xmlns:a16="http://schemas.microsoft.com/office/drawing/2014/main" xmlns="" id="{096CCE87-4741-46C8-96CA-1C92332F05C9}"/>
              </a:ext>
            </a:extLst>
          </p:cNvPr>
          <p:cNvSpPr txBox="1">
            <a:spLocks/>
          </p:cNvSpPr>
          <p:nvPr/>
        </p:nvSpPr>
        <p:spPr>
          <a:xfrm>
            <a:off x="899592" y="1600200"/>
            <a:ext cx="7848872" cy="456510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ESERCIZI DI LAICITA’ </a:t>
            </a:r>
          </a:p>
          <a:p>
            <a:pPr marL="400050" lvl="1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Annotiamo sul taccuino alcuni semplici concreti passi personali per essere sempre più testimoni del Signore e i suoi portavoce nei diversi ambiti della nostra vita quotidiana</a:t>
            </a:r>
          </a:p>
          <a:p>
            <a:pPr marL="0" indent="0" algn="r">
              <a:buNone/>
            </a:pPr>
            <a:r>
              <a:rPr lang="it-IT" sz="1600" i="1" dirty="0">
                <a:latin typeface="Calibri" panose="020F0502020204030204" pitchFamily="34" charset="0"/>
                <a:cs typeface="Calibri" panose="020F0502020204030204" pitchFamily="34" charset="0"/>
                <a:hlinkClick r:id="rId2" action="ppaction://hlinkfile"/>
              </a:rPr>
              <a:t>Allegato 8</a:t>
            </a:r>
            <a:endParaRPr lang="it-IT" sz="16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CERCO FATTI DI VANGELO  </a:t>
            </a:r>
          </a:p>
          <a:p>
            <a:pPr marL="400050" lvl="1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Partendo da testimonianze di esperienze, confrontiamoci e individuiamo qualche spunto per “cambiare la nostra vita”</a:t>
            </a:r>
          </a:p>
          <a:p>
            <a:pPr marL="0" indent="0" algn="r">
              <a:buNone/>
            </a:pPr>
            <a:r>
              <a:rPr lang="it-IT" sz="1600" i="1" dirty="0">
                <a:latin typeface="Calibri" panose="020F0502020204030204" pitchFamily="34" charset="0"/>
                <a:cs typeface="Calibri" panose="020F0502020204030204" pitchFamily="34" charset="0"/>
                <a:hlinkClick r:id="rId3" action="ppaction://hlinkfile"/>
              </a:rPr>
              <a:t>Allegato 9</a:t>
            </a:r>
            <a:endParaRPr lang="it-IT" sz="16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ESERCIZIO DI POPOLARITA’ </a:t>
            </a:r>
          </a:p>
          <a:p>
            <a:pPr marL="400050" lvl="1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Ci impegniamo a essere voce di speranza per la gente che incontriamo e a dare voce ai bisogni di chi non ha voce</a:t>
            </a:r>
          </a:p>
          <a:p>
            <a:pPr marL="0" indent="0" algn="r">
              <a:buNone/>
            </a:pPr>
            <a:r>
              <a:rPr lang="it-IT" sz="1600" i="1" dirty="0">
                <a:latin typeface="Calibri" panose="020F0502020204030204" pitchFamily="34" charset="0"/>
                <a:cs typeface="Calibri" panose="020F0502020204030204" pitchFamily="34" charset="0"/>
                <a:hlinkClick r:id="rId4" action="ppaction://hlinkfile"/>
              </a:rPr>
              <a:t>Allegato 10</a:t>
            </a:r>
            <a:endParaRPr lang="it-IT" sz="16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Wingdings 2"/>
              <a:buNone/>
            </a:pPr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Wingdings 2"/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188443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EB392A94-7896-4301-8C19-92B3AAB6E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692696"/>
            <a:ext cx="8686800" cy="841248"/>
          </a:xfrm>
        </p:spPr>
        <p:txBody>
          <a:bodyPr>
            <a:normAutofit fontScale="90000"/>
          </a:bodyPr>
          <a:lstStyle/>
          <a:p>
            <a:r>
              <a:rPr lang="it-IT" sz="4000" dirty="0"/>
              <a:t>Riflessi della cultura</a:t>
            </a:r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792F13C5-F5C2-426F-9BDD-AD00A8E407B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Canzoni</a:t>
            </a:r>
          </a:p>
          <a:p>
            <a:pPr marL="400050" lvl="1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S. Cristicchi, E. Minea, </a:t>
            </a:r>
            <a:r>
              <a:rPr lang="it-IT" sz="1800" i="1" dirty="0">
                <a:latin typeface="Calibri" panose="020F0502020204030204" pitchFamily="34" charset="0"/>
                <a:cs typeface="Calibri" panose="020F0502020204030204" pitchFamily="34" charset="0"/>
              </a:rPr>
              <a:t>Le poche cose che contano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, inedita, 2020</a:t>
            </a:r>
          </a:p>
          <a:p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Libri</a:t>
            </a:r>
          </a:p>
          <a:p>
            <a:pPr marL="400050" lvl="1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E. Mou, </a:t>
            </a:r>
            <a:r>
              <a:rPr lang="it-IT" sz="1800" i="1" dirty="0">
                <a:latin typeface="Calibri" panose="020F0502020204030204" pitchFamily="34" charset="0"/>
                <a:cs typeface="Calibri" panose="020F0502020204030204" pitchFamily="34" charset="0"/>
              </a:rPr>
              <a:t>Nel mare c’è la sete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, Fandango libri, Roma 2020</a:t>
            </a:r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xmlns="" id="{F3E42C24-6F97-474F-A07C-D3588A2266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495800" cy="4724400"/>
          </a:xfrm>
        </p:spPr>
        <p:txBody>
          <a:bodyPr/>
          <a:lstStyle/>
          <a:p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Film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                      </a:t>
            </a:r>
            <a:r>
              <a:rPr lang="it-IT" sz="1800" i="1" dirty="0">
                <a:latin typeface="Calibri" panose="020F0502020204030204" pitchFamily="34" charset="0"/>
                <a:cs typeface="Calibri" panose="020F0502020204030204" pitchFamily="34" charset="0"/>
              </a:rPr>
              <a:t>La forma della Voce,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i="1" dirty="0">
                <a:latin typeface="Calibri" panose="020F0502020204030204" pitchFamily="34" charset="0"/>
                <a:cs typeface="Calibri" panose="020F0502020204030204" pitchFamily="34" charset="0"/>
              </a:rPr>
              <a:t>                       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di </a:t>
            </a:r>
            <a:r>
              <a:rPr lang="it-IT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N.Yamada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, 2016</a:t>
            </a:r>
          </a:p>
          <a:p>
            <a:pPr marL="0" indent="0">
              <a:buNone/>
            </a:pPr>
            <a:endParaRPr lang="it-IT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</a:t>
            </a:r>
            <a:r>
              <a:rPr lang="it-IT" sz="1800" i="1" dirty="0">
                <a:latin typeface="Calibri" panose="020F0502020204030204" pitchFamily="34" charset="0"/>
                <a:cs typeface="Calibri" panose="020F0502020204030204" pitchFamily="34" charset="0"/>
              </a:rPr>
              <a:t>La </a:t>
            </a:r>
            <a:r>
              <a:rPr lang="it-IT" sz="1800" i="1" dirty="0" err="1">
                <a:latin typeface="Calibri" panose="020F0502020204030204" pitchFamily="34" charset="0"/>
                <a:cs typeface="Calibri" panose="020F0502020204030204" pitchFamily="34" charset="0"/>
              </a:rPr>
              <a:t>famille</a:t>
            </a:r>
            <a:r>
              <a:rPr lang="it-IT" sz="18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i="1" dirty="0" err="1">
                <a:latin typeface="Calibri" panose="020F0502020204030204" pitchFamily="34" charset="0"/>
                <a:cs typeface="Calibri" panose="020F0502020204030204" pitchFamily="34" charset="0"/>
              </a:rPr>
              <a:t>Bélier</a:t>
            </a:r>
            <a:r>
              <a:rPr lang="it-IT" sz="1800" i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</a:p>
          <a:p>
            <a:pPr marL="0" indent="0">
              <a:buNone/>
            </a:pPr>
            <a:r>
              <a:rPr lang="it-IT" sz="1800" i="1" dirty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di E. </a:t>
            </a:r>
            <a:r>
              <a:rPr lang="it-IT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Lartigau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, 2015</a:t>
            </a:r>
          </a:p>
          <a:p>
            <a:pPr marL="0" indent="0">
              <a:buNone/>
            </a:pPr>
            <a:endParaRPr lang="it-IT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Arte</a:t>
            </a:r>
          </a:p>
          <a:p>
            <a:pPr marL="400050" lvl="1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T.P. </a:t>
            </a:r>
            <a:r>
              <a:rPr lang="it-IT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Schmalz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800" i="1" dirty="0">
                <a:latin typeface="Calibri" panose="020F0502020204030204" pitchFamily="34" charset="0"/>
                <a:cs typeface="Calibri" panose="020F0502020204030204" pitchFamily="34" charset="0"/>
              </a:rPr>
              <a:t>Gesù senzatetto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, 2013, </a:t>
            </a:r>
          </a:p>
          <a:p>
            <a:pPr marL="400050" lvl="1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Regis College (Toronto)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xmlns="" id="{CF28AA3D-0106-4370-BA1D-83D21349D9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1995465"/>
            <a:ext cx="1008112" cy="1433535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C1B8205E-EE25-4742-A3B7-CBDF712A75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8005" y="4941167"/>
            <a:ext cx="2676964" cy="1779371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BD91A5FC-84A7-44E6-B16A-5AAB2DA17D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307" y="1946549"/>
            <a:ext cx="1037716" cy="1482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772514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rra">
  <a:themeElements>
    <a:clrScheme name="Terr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err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err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836</Words>
  <Application>Microsoft Office PowerPoint</Application>
  <PresentationFormat>Presentazione su schermo (4:3)</PresentationFormat>
  <Paragraphs>78</Paragraphs>
  <Slides>8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13" baseType="lpstr">
      <vt:lpstr>Calibri</vt:lpstr>
      <vt:lpstr>Franklin Gothic Book</vt:lpstr>
      <vt:lpstr>Franklin Gothic Medium</vt:lpstr>
      <vt:lpstr>Wingdings 2</vt:lpstr>
      <vt:lpstr>Terra</vt:lpstr>
      <vt:lpstr>Presentazione standard di PowerPoint</vt:lpstr>
      <vt:lpstr>seconda tappa            dare voce</vt:lpstr>
      <vt:lpstr>INTRODUZIONE </vt:lpstr>
      <vt:lpstr>Presentazione standard di PowerPoint</vt:lpstr>
      <vt:lpstr>La parola illumina </vt:lpstr>
      <vt:lpstr>La parola illumina </vt:lpstr>
      <vt:lpstr>La vita cambia </vt:lpstr>
      <vt:lpstr>Riflessi della cultura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PAOLA PERGREFFI</dc:creator>
  <cp:lastModifiedBy>CORRADINI MARCO</cp:lastModifiedBy>
  <cp:revision>6</cp:revision>
  <dcterms:created xsi:type="dcterms:W3CDTF">2022-08-28T17:39:03Z</dcterms:created>
  <dcterms:modified xsi:type="dcterms:W3CDTF">2022-09-28T20:57:11Z</dcterms:modified>
</cp:coreProperties>
</file>